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54"/>
  </p:notesMasterIdLst>
  <p:sldIdLst>
    <p:sldId id="258" r:id="rId3"/>
    <p:sldId id="260" r:id="rId4"/>
    <p:sldId id="342" r:id="rId5"/>
    <p:sldId id="312" r:id="rId6"/>
    <p:sldId id="313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266" r:id="rId15"/>
    <p:sldId id="267" r:id="rId16"/>
    <p:sldId id="268" r:id="rId17"/>
    <p:sldId id="269" r:id="rId18"/>
    <p:sldId id="270" r:id="rId19"/>
    <p:sldId id="272" r:id="rId20"/>
    <p:sldId id="274" r:id="rId21"/>
    <p:sldId id="280" r:id="rId22"/>
    <p:sldId id="281" r:id="rId23"/>
    <p:sldId id="282" r:id="rId24"/>
    <p:sldId id="283" r:id="rId25"/>
    <p:sldId id="284" r:id="rId26"/>
    <p:sldId id="304" r:id="rId27"/>
    <p:sldId id="305" r:id="rId28"/>
    <p:sldId id="306" r:id="rId29"/>
    <p:sldId id="286" r:id="rId30"/>
    <p:sldId id="288" r:id="rId31"/>
    <p:sldId id="287" r:id="rId32"/>
    <p:sldId id="289" r:id="rId33"/>
    <p:sldId id="291" r:id="rId34"/>
    <p:sldId id="290" r:id="rId35"/>
    <p:sldId id="295" r:id="rId36"/>
    <p:sldId id="296" r:id="rId37"/>
    <p:sldId id="297" r:id="rId38"/>
    <p:sldId id="330" r:id="rId39"/>
    <p:sldId id="319" r:id="rId40"/>
    <p:sldId id="343" r:id="rId41"/>
    <p:sldId id="321" r:id="rId42"/>
    <p:sldId id="323" r:id="rId43"/>
    <p:sldId id="324" r:id="rId44"/>
    <p:sldId id="326" r:id="rId45"/>
    <p:sldId id="327" r:id="rId46"/>
    <p:sldId id="329" r:id="rId47"/>
    <p:sldId id="344" r:id="rId48"/>
    <p:sldId id="345" r:id="rId49"/>
    <p:sldId id="346" r:id="rId50"/>
    <p:sldId id="347" r:id="rId51"/>
    <p:sldId id="314" r:id="rId52"/>
    <p:sldId id="320" r:id="rId53"/>
  </p:sldIdLst>
  <p:sldSz cx="9144000" cy="5143500" type="screen16x9"/>
  <p:notesSz cx="6858000" cy="9144000"/>
  <p:embeddedFontLst>
    <p:embeddedFont>
      <p:font typeface="Anton" pitchFamily="2" charset="0"/>
      <p:regular r:id="rId55"/>
    </p:embeddedFont>
    <p:embeddedFont>
      <p:font typeface="Didact Gothic" panose="00000500000000000000" pitchFamily="2" charset="0"/>
      <p:regular r:id="rId56"/>
    </p:embeddedFont>
    <p:embeddedFont>
      <p:font typeface="Helvetica Neue" panose="020B0604020202020204" charset="0"/>
      <p:regular r:id="rId57"/>
      <p:bold r:id="rId58"/>
      <p:italic r:id="rId59"/>
      <p:boldItalic r:id="rId60"/>
    </p:embeddedFont>
    <p:embeddedFont>
      <p:font typeface="Helvetica Neue Light" panose="020B0604020202020204" charset="0"/>
      <p:regular r:id="rId61"/>
      <p:bold r:id="rId62"/>
      <p:italic r:id="rId63"/>
      <p:boldItalic r:id="rId64"/>
    </p:embeddedFont>
    <p:embeddedFont>
      <p:font typeface="Lato" panose="020F0502020204030203" pitchFamily="34" charset="0"/>
      <p:regular r:id="rId65"/>
      <p:bold r:id="rId66"/>
      <p:italic r:id="rId67"/>
      <p:boldItalic r:id="rId68"/>
    </p:embeddedFont>
    <p:embeddedFont>
      <p:font typeface="Lato Light" panose="020F0502020204030203" pitchFamily="34" charset="0"/>
      <p:regular r:id="rId69"/>
      <p: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128381-1572-4E50-88BB-7D0AF54F6713}" v="2" dt="2022-11-26T02:15:48.526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4.fntdata"/><Relationship Id="rId66" Type="http://schemas.openxmlformats.org/officeDocument/2006/relationships/font" Target="fonts/font12.fntdata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70" Type="http://schemas.openxmlformats.org/officeDocument/2006/relationships/font" Target="fonts/font16.fntdata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1.fntdata"/><Relationship Id="rId76" Type="http://schemas.microsoft.com/office/2015/10/relationships/revisionInfo" Target="revisionInfo.xml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93128381-1572-4E50-88BB-7D0AF54F6713}"/>
    <pc:docChg chg="addSld delSld modSld sldOrd">
      <pc:chgData name="Jorge Angel PAEZ" userId="5867aea35a860aa4" providerId="LiveId" clId="{93128381-1572-4E50-88BB-7D0AF54F6713}" dt="2022-11-26T02:19:49.884" v="30"/>
      <pc:docMkLst>
        <pc:docMk/>
      </pc:docMkLst>
      <pc:sldChg chg="modSp mod">
        <pc:chgData name="Jorge Angel PAEZ" userId="5867aea35a860aa4" providerId="LiveId" clId="{93128381-1572-4E50-88BB-7D0AF54F6713}" dt="2022-11-26T02:17:11.573" v="24" actId="20577"/>
        <pc:sldMkLst>
          <pc:docMk/>
          <pc:sldMk cId="0" sldId="260"/>
        </pc:sldMkLst>
        <pc:spChg chg="mod">
          <ac:chgData name="Jorge Angel PAEZ" userId="5867aea35a860aa4" providerId="LiveId" clId="{93128381-1572-4E50-88BB-7D0AF54F6713}" dt="2022-11-26T02:17:11.573" v="24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93128381-1572-4E50-88BB-7D0AF54F6713}" dt="2022-11-26T02:17:49.867" v="25" actId="47"/>
        <pc:sldMkLst>
          <pc:docMk/>
          <pc:sldMk cId="0" sldId="285"/>
        </pc:sldMkLst>
      </pc:sldChg>
      <pc:sldChg chg="ord">
        <pc:chgData name="Jorge Angel PAEZ" userId="5867aea35a860aa4" providerId="LiveId" clId="{93128381-1572-4E50-88BB-7D0AF54F6713}" dt="2022-11-26T02:19:17.065" v="28"/>
        <pc:sldMkLst>
          <pc:docMk/>
          <pc:sldMk cId="0" sldId="295"/>
        </pc:sldMkLst>
      </pc:sldChg>
      <pc:sldChg chg="ord">
        <pc:chgData name="Jorge Angel PAEZ" userId="5867aea35a860aa4" providerId="LiveId" clId="{93128381-1572-4E50-88BB-7D0AF54F6713}" dt="2022-11-26T02:19:17.065" v="28"/>
        <pc:sldMkLst>
          <pc:docMk/>
          <pc:sldMk cId="0" sldId="296"/>
        </pc:sldMkLst>
      </pc:sldChg>
      <pc:sldChg chg="ord">
        <pc:chgData name="Jorge Angel PAEZ" userId="5867aea35a860aa4" providerId="LiveId" clId="{93128381-1572-4E50-88BB-7D0AF54F6713}" dt="2022-11-26T02:19:17.065" v="28"/>
        <pc:sldMkLst>
          <pc:docMk/>
          <pc:sldMk cId="0" sldId="297"/>
        </pc:sldMkLst>
      </pc:sldChg>
      <pc:sldChg chg="ord">
        <pc:chgData name="Jorge Angel PAEZ" userId="5867aea35a860aa4" providerId="LiveId" clId="{93128381-1572-4E50-88BB-7D0AF54F6713}" dt="2022-11-26T02:19:49.884" v="30"/>
        <pc:sldMkLst>
          <pc:docMk/>
          <pc:sldMk cId="0" sldId="304"/>
        </pc:sldMkLst>
      </pc:sldChg>
      <pc:sldChg chg="ord">
        <pc:chgData name="Jorge Angel PAEZ" userId="5867aea35a860aa4" providerId="LiveId" clId="{93128381-1572-4E50-88BB-7D0AF54F6713}" dt="2022-11-26T02:19:49.884" v="30"/>
        <pc:sldMkLst>
          <pc:docMk/>
          <pc:sldMk cId="0" sldId="305"/>
        </pc:sldMkLst>
      </pc:sldChg>
      <pc:sldChg chg="ord">
        <pc:chgData name="Jorge Angel PAEZ" userId="5867aea35a860aa4" providerId="LiveId" clId="{93128381-1572-4E50-88BB-7D0AF54F6713}" dt="2022-11-26T02:19:49.884" v="30"/>
        <pc:sldMkLst>
          <pc:docMk/>
          <pc:sldMk cId="0" sldId="306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19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1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3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4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6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7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29"/>
        </pc:sldMkLst>
      </pc:sldChg>
      <pc:sldChg chg="del">
        <pc:chgData name="Jorge Angel PAEZ" userId="5867aea35a860aa4" providerId="LiveId" clId="{93128381-1572-4E50-88BB-7D0AF54F6713}" dt="2022-11-26T02:17:55.755" v="26" actId="47"/>
        <pc:sldMkLst>
          <pc:docMk/>
          <pc:sldMk cId="0" sldId="340"/>
        </pc:sldMkLst>
      </pc:sldChg>
      <pc:sldChg chg="del">
        <pc:chgData name="Jorge Angel PAEZ" userId="5867aea35a860aa4" providerId="LiveId" clId="{93128381-1572-4E50-88BB-7D0AF54F6713}" dt="2022-11-26T02:17:49.867" v="25" actId="47"/>
        <pc:sldMkLst>
          <pc:docMk/>
          <pc:sldMk cId="1410915232" sldId="341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43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44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45"/>
        </pc:sldMkLst>
      </pc:sldChg>
      <pc:sldChg chg="add">
        <pc:chgData name="Jorge Angel PAEZ" userId="5867aea35a860aa4" providerId="LiveId" clId="{93128381-1572-4E50-88BB-7D0AF54F6713}" dt="2022-11-26T02:15:34.893" v="0"/>
        <pc:sldMkLst>
          <pc:docMk/>
          <pc:sldMk cId="0" sldId="346"/>
        </pc:sldMkLst>
      </pc:sldChg>
      <pc:sldChg chg="add">
        <pc:chgData name="Jorge Angel PAEZ" userId="5867aea35a860aa4" providerId="LiveId" clId="{93128381-1572-4E50-88BB-7D0AF54F6713}" dt="2022-11-26T02:15:48.523" v="1"/>
        <pc:sldMkLst>
          <pc:docMk/>
          <pc:sldMk cId="146063672" sldId="347"/>
        </pc:sldMkLst>
      </pc:sldChg>
    </pc:docChg>
  </pc:docChgLst>
  <pc:docChgLst>
    <pc:chgData name="Jorge Angel PAEZ" userId="5867aea35a860aa4" providerId="LiveId" clId="{A2E6A5D0-C356-4DC0-918F-E88DBF166DCE}"/>
    <pc:docChg chg="modSld">
      <pc:chgData name="Jorge Angel PAEZ" userId="5867aea35a860aa4" providerId="LiveId" clId="{A2E6A5D0-C356-4DC0-918F-E88DBF166DCE}" dt="2022-11-26T02:14:05.375" v="35" actId="20577"/>
      <pc:docMkLst>
        <pc:docMk/>
      </pc:docMkLst>
      <pc:sldChg chg="modSp mod">
        <pc:chgData name="Jorge Angel PAEZ" userId="5867aea35a860aa4" providerId="LiveId" clId="{A2E6A5D0-C356-4DC0-918F-E88DBF166DCE}" dt="2022-11-26T02:14:05.375" v="35" actId="20577"/>
        <pc:sldMkLst>
          <pc:docMk/>
          <pc:sldMk cId="0" sldId="260"/>
        </pc:sldMkLst>
        <pc:spChg chg="mod">
          <ac:chgData name="Jorge Angel PAEZ" userId="5867aea35a860aa4" providerId="LiveId" clId="{A2E6A5D0-C356-4DC0-918F-E88DBF166DCE}" dt="2022-11-26T02:14:05.375" v="35" actId="20577"/>
          <ac:spMkLst>
            <pc:docMk/>
            <pc:sldMk cId="0" sldId="260"/>
            <ac:spMk id="184" creationId="{00000000-0000-0000-0000-000000000000}"/>
          </ac:spMkLst>
        </pc:spChg>
      </pc:sldChg>
    </pc:docChg>
  </pc:docChgLst>
  <pc:docChgLst>
    <pc:chgData name="Jorge Angel PAEZ" userId="5867aea35a860aa4" providerId="LiveId" clId="{1547F560-2CD6-442E-8D05-CF35E6AC92A4}"/>
    <pc:docChg chg="modSld">
      <pc:chgData name="Jorge Angel PAEZ" userId="5867aea35a860aa4" providerId="LiveId" clId="{1547F560-2CD6-442E-8D05-CF35E6AC92A4}" dt="2022-11-01T22:34:11.896" v="67" actId="20577"/>
      <pc:docMkLst>
        <pc:docMk/>
      </pc:docMkLst>
      <pc:sldChg chg="modSp mod">
        <pc:chgData name="Jorge Angel PAEZ" userId="5867aea35a860aa4" providerId="LiveId" clId="{1547F560-2CD6-442E-8D05-CF35E6AC92A4}" dt="2022-11-01T22:34:11.896" v="67" actId="20577"/>
        <pc:sldMkLst>
          <pc:docMk/>
          <pc:sldMk cId="0" sldId="260"/>
        </pc:sldMkLst>
        <pc:spChg chg="mod">
          <ac:chgData name="Jorge Angel PAEZ" userId="5867aea35a860aa4" providerId="LiveId" clId="{1547F560-2CD6-442E-8D05-CF35E6AC92A4}" dt="2022-11-01T22:34:11.896" v="67" actId="20577"/>
          <ac:spMkLst>
            <pc:docMk/>
            <pc:sldMk cId="0" sldId="260"/>
            <ac:spMk id="184" creationId="{00000000-0000-0000-0000-000000000000}"/>
          </ac:spMkLst>
        </pc:spChg>
      </pc:sldChg>
    </pc:docChg>
  </pc:docChgLst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0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0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0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0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0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0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</pc:chgInfo>
</file>

<file path=ppt/media/image1.jpg>
</file>

<file path=ppt/media/image2.png>
</file>

<file path=ppt/media/image3.gif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b89b70225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b89b70225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b89b70225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b89b70225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b9ca8472d5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gb9ca8472d5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5607e565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05607e565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b9ca8472d5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b9ca8472d5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9ca8472d5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b9ca8472d5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5607e56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5607e56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068985d54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068985d54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b9ca8472d5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b9ca8472d5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b9ca8472d5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7" name="Google Shape;457;gb9ca8472d5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b9ca8472d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b9ca8472d5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b9ca8472d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b9ca8472d5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b9ca8472d5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b9ca8472d5_0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b9ca8472d5_0_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b9ca8472d5_0_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02831692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102831692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0283169230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0283169230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283169230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283169230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02831692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g1028316923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069c107c0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069c107c0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028316923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028316923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05e7aadf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5" name="Google Shape;525;g105e7aadf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028316923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1028316923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028316923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028316923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b9ca8472d5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5" name="Google Shape;565;gb9ca8472d5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9ca8472d5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9ca8472d5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b9ca8472d5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b9ca8472d5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110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81af228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81af228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09b73e0c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09b73e0c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081af22816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081af22816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081af22816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081af22816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81af22816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81af22816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081af22816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081af22816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081af2281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081af2281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81af22816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81af22816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81af2281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81af2281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81af22816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81af22816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835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que los estudiantes puedan explorar en sus casas los recursos vistos en clase: artículos, herramientas, websites, videos.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40d00bc7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540d00bc7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4e7e4839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4e7e4839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b89b70225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b89b70225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highlight>
                  <a:srgbClr val="E0FF00"/>
                </a:highlight>
              </a:rPr>
              <a:t>Remarcar el concepto de </a:t>
            </a:r>
            <a:r>
              <a:rPr lang="en-GB" sz="1300" b="1" i="1">
                <a:highlight>
                  <a:srgbClr val="E0FF00"/>
                </a:highlight>
              </a:rPr>
              <a:t>propiedad</a:t>
            </a:r>
            <a:r>
              <a:rPr lang="en-GB" sz="1300" b="1">
                <a:highlight>
                  <a:srgbClr val="E0FF00"/>
                </a:highlight>
              </a:rPr>
              <a:t> y la anatomía de un objeto.</a:t>
            </a:r>
            <a:endParaRPr sz="1300" b="1">
              <a:highlight>
                <a:srgbClr val="E0FF00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03edddb0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003edddb0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b="1">
                <a:solidFill>
                  <a:schemeClr val="dk1"/>
                </a:solidFill>
                <a:highlight>
                  <a:srgbClr val="E0FF00"/>
                </a:highlight>
              </a:rPr>
              <a:t>Remarcar el concepto de </a:t>
            </a:r>
            <a:r>
              <a:rPr lang="en-GB" sz="1300" b="1" i="1">
                <a:solidFill>
                  <a:schemeClr val="dk1"/>
                </a:solidFill>
                <a:highlight>
                  <a:srgbClr val="E0FF00"/>
                </a:highlight>
              </a:rPr>
              <a:t>propiedad</a:t>
            </a:r>
            <a:r>
              <a:rPr lang="en-GB" sz="1300" b="1">
                <a:solidFill>
                  <a:schemeClr val="dk1"/>
                </a:solidFill>
                <a:highlight>
                  <a:srgbClr val="E0FF00"/>
                </a:highlight>
              </a:rPr>
              <a:t> y la anatomía de un objeto.</a:t>
            </a:r>
            <a:endParaRPr sz="1300" b="1">
              <a:solidFill>
                <a:schemeClr val="dk1"/>
              </a:solidFill>
              <a:highlight>
                <a:srgbClr val="E0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952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Reference/Global_Objects/Date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es.javascript.info/basic-dom-node-properties" TargetMode="External"/><Relationship Id="rId3" Type="http://schemas.openxmlformats.org/officeDocument/2006/relationships/hyperlink" Target="https://code.visualstudio.com/" TargetMode="External"/><Relationship Id="rId7" Type="http://schemas.openxmlformats.org/officeDocument/2006/relationships/hyperlink" Target="https://es.javascript.info/dom-navigation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es.javascript.info/dom-nodes" TargetMode="External"/><Relationship Id="rId5" Type="http://schemas.openxmlformats.org/officeDocument/2006/relationships/hyperlink" Target="https://developer.mozilla.org/es/" TargetMode="External"/><Relationship Id="rId4" Type="http://schemas.openxmlformats.org/officeDocument/2006/relationships/hyperlink" Target="https://eloquentjs-es.thedojo.mx/" TargetMode="External"/><Relationship Id="rId9" Type="http://schemas.openxmlformats.org/officeDocument/2006/relationships/hyperlink" Target="https://developer.mozilla.org/es/docs/Referencia_DOM_de_Gecko/Introducci%C3%B3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3"/>
          <p:cNvSpPr txBox="1"/>
          <p:nvPr/>
        </p:nvSpPr>
        <p:spPr>
          <a:xfrm>
            <a:off x="-491218" y="262925"/>
            <a:ext cx="7407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OBTENIENDO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0" name="Google Shape;290;p53"/>
          <p:cNvSpPr txBox="1"/>
          <p:nvPr/>
        </p:nvSpPr>
        <p:spPr>
          <a:xfrm>
            <a:off x="1038900" y="1056000"/>
            <a:ext cx="72369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obtener el valor de una propiedad en un objeto utilizamos la notación punto</a:t>
            </a:r>
            <a:r>
              <a:rPr lang="en-GB" sz="2000">
                <a:solidFill>
                  <a:srgbClr val="EF89D2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(.):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nombre de la variable del objeto, seguido de punto y el nombre de la propiedad: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1" name="Google Shape;291;p53"/>
          <p:cNvSpPr txBox="1"/>
          <p:nvPr/>
        </p:nvSpPr>
        <p:spPr>
          <a:xfrm>
            <a:off x="1038900" y="2335075"/>
            <a:ext cx="7066200" cy="2534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.edad)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.calle)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79C6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4"/>
          <p:cNvSpPr txBox="1"/>
          <p:nvPr/>
        </p:nvSpPr>
        <p:spPr>
          <a:xfrm>
            <a:off x="429750" y="971850"/>
            <a:ext cx="83565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 forma de obtener el valor de una propiedad en un objeto utilizamos la notación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corchetes ([]):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nombre de la variable del objeto, seguido de corchetes y dentro de ellos un string del nombre de la propiedad: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9" name="Google Shape;299;p54"/>
          <p:cNvSpPr txBox="1"/>
          <p:nvPr/>
        </p:nvSpPr>
        <p:spPr>
          <a:xfrm>
            <a:off x="1038900" y="2246325"/>
            <a:ext cx="7066200" cy="2461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Google Shape;289;p53">
            <a:extLst>
              <a:ext uri="{FF2B5EF4-FFF2-40B4-BE49-F238E27FC236}">
                <a16:creationId xmlns:a16="http://schemas.microsoft.com/office/drawing/2014/main" id="{5CCCB40D-4584-D889-05EB-11360A83FA98}"/>
              </a:ext>
            </a:extLst>
          </p:cNvPr>
          <p:cNvSpPr txBox="1"/>
          <p:nvPr/>
        </p:nvSpPr>
        <p:spPr>
          <a:xfrm>
            <a:off x="-491218" y="262925"/>
            <a:ext cx="7407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OBTENIENDO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5"/>
          <p:cNvSpPr txBox="1"/>
          <p:nvPr/>
        </p:nvSpPr>
        <p:spPr>
          <a:xfrm>
            <a:off x="-744663" y="164693"/>
            <a:ext cx="8299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ASIGNAR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 LAS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6" name="Google Shape;306;p55"/>
          <p:cNvSpPr txBox="1"/>
          <p:nvPr/>
        </p:nvSpPr>
        <p:spPr>
          <a:xfrm>
            <a:off x="1038900" y="971850"/>
            <a:ext cx="7236900" cy="11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posible usar las dos formas( corchetes y paréntesis) para acceder a las propiedades y asignar nuevos valores a los datos almacenados en la propiedades del objeto.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7" name="Google Shape;307;p55"/>
          <p:cNvSpPr txBox="1"/>
          <p:nvPr/>
        </p:nvSpPr>
        <p:spPr>
          <a:xfrm>
            <a:off x="1038900" y="2282475"/>
            <a:ext cx="7066200" cy="241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Geronimo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.edad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MODELO DE OBJETOS DEL DOCUMENTO (DOM)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3"/>
          <p:cNvSpPr txBox="1"/>
          <p:nvPr/>
        </p:nvSpPr>
        <p:spPr>
          <a:xfrm>
            <a:off x="1112700" y="2077200"/>
            <a:ext cx="6918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¿QUÉ ES EL MODELO DE OBJETOS DEL DOCUMENTO (DOM) Y CÓMO FUNCIONA?</a:t>
            </a:r>
            <a:endParaRPr sz="36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4"/>
          <p:cNvSpPr txBox="1"/>
          <p:nvPr/>
        </p:nvSpPr>
        <p:spPr>
          <a:xfrm>
            <a:off x="4713650" y="1146275"/>
            <a:ext cx="4351200" cy="3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Modelo de Objetos del Documento </a:t>
            </a:r>
            <a:r>
              <a:rPr lang="es-419" sz="17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(DOM) es una estructura de objetos generada por el navegador, la cual representa la página HTML actual.</a:t>
            </a: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7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JavaScript la empleamos </a:t>
            </a:r>
            <a:r>
              <a:rPr lang="es-419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para acceder y modificar de forma dinámica elementos de la interfaz</a:t>
            </a: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decir que, por ejemplo, desde JavaScript podemos modificar el texto contenido de una etiqueta &lt;h1&gt;.</a:t>
            </a:r>
            <a:endParaRPr sz="17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5" name="Google Shape;325;p64"/>
          <p:cNvSpPr txBox="1"/>
          <p:nvPr/>
        </p:nvSpPr>
        <p:spPr>
          <a:xfrm>
            <a:off x="529389" y="277087"/>
            <a:ext cx="7982781" cy="87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DOM (</a:t>
            </a:r>
            <a:r>
              <a:rPr lang="es-419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Document</a:t>
            </a:r>
            <a:r>
              <a:rPr lang="es-419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s-419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Object</a:t>
            </a:r>
            <a:r>
              <a:rPr lang="es-419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s-419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Model</a:t>
            </a:r>
            <a:r>
              <a:rPr lang="es-419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)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7" name="Google Shape;327;p64"/>
          <p:cNvPicPr preferRelativeResize="0"/>
          <p:nvPr/>
        </p:nvPicPr>
        <p:blipFill rotWithShape="1">
          <a:blip r:embed="rId3">
            <a:alphaModFix/>
          </a:blip>
          <a:srcRect l="5865" r="5269"/>
          <a:stretch/>
        </p:blipFill>
        <p:spPr>
          <a:xfrm>
            <a:off x="1113128" y="1251284"/>
            <a:ext cx="3140242" cy="3507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/>
        </p:nvSpPr>
        <p:spPr>
          <a:xfrm>
            <a:off x="1649750" y="5795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¿CÓMO FUNCIONA?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4" name="Google Shape;334;p65"/>
          <p:cNvSpPr txBox="1"/>
          <p:nvPr/>
        </p:nvSpPr>
        <p:spPr>
          <a:xfrm>
            <a:off x="493950" y="1568700"/>
            <a:ext cx="8156100" cy="19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de un documento HTML son las </a:t>
            </a:r>
            <a:r>
              <a:rPr lang="es-419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el Modelo de Objetos del Documento (DOM), cada etiqueta HTML es un objeto, al que podemos llamar </a:t>
            </a:r>
            <a:r>
              <a:rPr lang="es-419" sz="19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nodo</a:t>
            </a: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etiquetas anidadas son llamadas “nodos hijos” de la etiqueta “nodo padre” que las contiene.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6"/>
          <p:cNvSpPr txBox="1"/>
          <p:nvPr/>
        </p:nvSpPr>
        <p:spPr>
          <a:xfrm>
            <a:off x="1637600" y="759850"/>
            <a:ext cx="56661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¿CÓMO FUNCIONA?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66"/>
          <p:cNvSpPr txBox="1"/>
          <p:nvPr/>
        </p:nvSpPr>
        <p:spPr>
          <a:xfrm>
            <a:off x="873150" y="1784175"/>
            <a:ext cx="7397700" cy="17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 estos objetos son accesibles empleando JavaScript mediante el objeto global </a:t>
            </a:r>
            <a:r>
              <a:rPr lang="es-419" sz="19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document</a:t>
            </a:r>
            <a:r>
              <a:rPr lang="es-419" sz="1900">
                <a:solidFill>
                  <a:srgbClr val="8215BC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>
              <a:solidFill>
                <a:srgbClr val="8215BC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>
              <a:solidFill>
                <a:srgbClr val="8215BC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ejemplo, </a:t>
            </a:r>
            <a:r>
              <a:rPr lang="es-419" sz="19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document.body</a:t>
            </a:r>
            <a:r>
              <a:rPr lang="es-419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el nodo que representa la etiqueta &lt;body&gt;.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2" name="Google Shape;342;p66"/>
          <p:cNvSpPr/>
          <p:nvPr/>
        </p:nvSpPr>
        <p:spPr>
          <a:xfrm>
            <a:off x="774200" y="3070275"/>
            <a:ext cx="7392900" cy="759900"/>
          </a:xfrm>
          <a:prstGeom prst="rect">
            <a:avLst/>
          </a:prstGeom>
          <a:noFill/>
          <a:ln w="19050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/>
        </p:nvSpPr>
        <p:spPr>
          <a:xfrm>
            <a:off x="1112700" y="2077200"/>
            <a:ext cx="6918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 DEL DOM Y NODOS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0"/>
          <p:cNvSpPr txBox="1"/>
          <p:nvPr/>
        </p:nvSpPr>
        <p:spPr>
          <a:xfrm>
            <a:off x="852150" y="220932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88" name="Google Shape;388;p70"/>
          <p:cNvSpPr txBox="1"/>
          <p:nvPr/>
        </p:nvSpPr>
        <p:spPr>
          <a:xfrm>
            <a:off x="1990150" y="236900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9" name="Google Shape;389;p70"/>
          <p:cNvSpPr txBox="1"/>
          <p:nvPr/>
        </p:nvSpPr>
        <p:spPr>
          <a:xfrm>
            <a:off x="1130675" y="1924348"/>
            <a:ext cx="7257900" cy="8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etiqueta &lt;p&gt; se transforma en los siguientes nodos del DOM:</a:t>
            </a:r>
            <a:endParaRPr sz="200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1" name="Google Shape;391;p70"/>
          <p:cNvSpPr txBox="1"/>
          <p:nvPr/>
        </p:nvSpPr>
        <p:spPr>
          <a:xfrm>
            <a:off x="1280200" y="1362450"/>
            <a:ext cx="6724200" cy="56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ctr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&gt;Esta página es &lt;</a:t>
            </a:r>
            <a:r>
              <a:rPr lang="es-419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strong</a:t>
            </a:r>
            <a:r>
              <a:rPr lang="es-419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&gt;muy sencilla&lt;/</a:t>
            </a:r>
            <a:r>
              <a:rPr lang="es-419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strong</a:t>
            </a:r>
            <a:r>
              <a:rPr lang="es-419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s-419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92" name="Google Shape;39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663" y="2690150"/>
            <a:ext cx="4631926" cy="151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Interacción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 HTML 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(DOM) y la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 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ACCESO AL DOM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7"/>
          <p:cNvSpPr txBox="1"/>
          <p:nvPr/>
        </p:nvSpPr>
        <p:spPr>
          <a:xfrm>
            <a:off x="-90900" y="23025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ACCEDER A LOS NODOS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5" name="Google Shape;465;p77"/>
          <p:cNvSpPr txBox="1"/>
          <p:nvPr/>
        </p:nvSpPr>
        <p:spPr>
          <a:xfrm>
            <a:off x="585900" y="1165650"/>
            <a:ext cx="7972200" cy="14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 distintos métodos para acceder a los elementos del DOM Los más comunes son: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getElementById</a:t>
            </a:r>
            <a:r>
              <a:rPr lang="es-419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getElementsByClassName</a:t>
            </a:r>
            <a:r>
              <a:rPr lang="es-419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getElementsByTagName</a:t>
            </a:r>
            <a:r>
              <a:rPr lang="es-419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0" name="Google Shape;470;p77"/>
          <p:cNvSpPr/>
          <p:nvPr/>
        </p:nvSpPr>
        <p:spPr>
          <a:xfrm>
            <a:off x="3015500" y="2103600"/>
            <a:ext cx="3115500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1" name="Google Shape;471;p77"/>
          <p:cNvCxnSpPr>
            <a:cxnSpLocks/>
          </p:cNvCxnSpPr>
          <p:nvPr/>
        </p:nvCxnSpPr>
        <p:spPr>
          <a:xfrm flipH="1">
            <a:off x="4570750" y="1912745"/>
            <a:ext cx="1250" cy="7965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8"/>
          <p:cNvSpPr txBox="1"/>
          <p:nvPr/>
        </p:nvSpPr>
        <p:spPr>
          <a:xfrm>
            <a:off x="96158" y="114225"/>
            <a:ext cx="6126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getElementById</a:t>
            </a: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()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7" name="Google Shape;477;p78"/>
          <p:cNvSpPr txBox="1"/>
          <p:nvPr/>
        </p:nvSpPr>
        <p:spPr>
          <a:xfrm>
            <a:off x="585900" y="917125"/>
            <a:ext cx="7972200" cy="11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método </a:t>
            </a:r>
            <a:r>
              <a:rPr lang="es-419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getElementById</a:t>
            </a:r>
            <a:r>
              <a:rPr lang="es-419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s-419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sirve para acceder a un elemento de la estructura HTML, </a:t>
            </a:r>
            <a:r>
              <a:rPr lang="es-419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su atributo ID como identificación</a:t>
            </a:r>
            <a:r>
              <a:rPr lang="es-419" sz="16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6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8" name="Google Shape;478;p78"/>
          <p:cNvSpPr txBox="1"/>
          <p:nvPr/>
        </p:nvSpPr>
        <p:spPr>
          <a:xfrm>
            <a:off x="773550" y="1660425"/>
            <a:ext cx="7596900" cy="2874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HTML DE REFERENCIA</a:t>
            </a:r>
            <a:endParaRPr sz="12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parrafo1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&gt;Hola Mundo&lt;/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JS</a:t>
            </a:r>
            <a:br>
              <a:rPr lang="es-419" sz="120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div     </a:t>
            </a:r>
            <a:r>
              <a:rPr lang="es-419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-419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parrafo </a:t>
            </a:r>
            <a:r>
              <a:rPr lang="es-419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parrafo1</a:t>
            </a:r>
            <a:r>
              <a:rPr lang="es-419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(div.innerHTML);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(parrafo.innerHTML);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/>
        </p:nvSpPr>
        <p:spPr>
          <a:xfrm>
            <a:off x="0" y="57725"/>
            <a:ext cx="83425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getElementsByClassName</a:t>
            </a:r>
            <a:r>
              <a:rPr lang="es-419" sz="45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()</a:t>
            </a:r>
            <a:endParaRPr sz="45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5" name="Google Shape;485;p79"/>
          <p:cNvSpPr txBox="1"/>
          <p:nvPr/>
        </p:nvSpPr>
        <p:spPr>
          <a:xfrm>
            <a:off x="585899" y="917125"/>
            <a:ext cx="8461847" cy="11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método </a:t>
            </a:r>
            <a:r>
              <a:rPr lang="es-419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getElementsByClassName</a:t>
            </a:r>
            <a:r>
              <a:rPr lang="es-419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sirve para acceder a un conjunto de elementos de la estructura HTML, </a:t>
            </a:r>
            <a:r>
              <a:rPr lang="es-419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su atributo </a:t>
            </a:r>
            <a:r>
              <a:rPr lang="es-419" sz="1800" i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class</a:t>
            </a:r>
            <a:r>
              <a:rPr lang="es-419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como identificación</a:t>
            </a:r>
            <a:r>
              <a:rPr lang="es-419" sz="18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Se retornará un Array de elementos con todas las coincidencias</a:t>
            </a:r>
            <a:r>
              <a:rPr lang="es-419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6" name="Google Shape;486;p79"/>
          <p:cNvSpPr txBox="1"/>
          <p:nvPr/>
        </p:nvSpPr>
        <p:spPr>
          <a:xfrm>
            <a:off x="853075" y="2155550"/>
            <a:ext cx="7596900" cy="2592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REFERENCIA</a:t>
            </a:r>
            <a:endParaRPr sz="12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	&lt;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10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&gt;AR&lt;/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	&lt;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10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&gt;CL&lt;/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	&lt;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s-419" sz="10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&gt;UY&lt;/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JS</a:t>
            </a:r>
            <a:br>
              <a:rPr lang="es-419" sz="12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 sz="10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getElementsByClassName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419" sz="10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es-419" sz="10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s-419" sz="10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0"/>
          <p:cNvSpPr txBox="1"/>
          <p:nvPr/>
        </p:nvSpPr>
        <p:spPr>
          <a:xfrm>
            <a:off x="360947" y="111750"/>
            <a:ext cx="732347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getElementsByTagName</a:t>
            </a: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()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3" name="Google Shape;493;p80"/>
          <p:cNvSpPr txBox="1"/>
          <p:nvPr/>
        </p:nvSpPr>
        <p:spPr>
          <a:xfrm>
            <a:off x="585900" y="917125"/>
            <a:ext cx="7972200" cy="14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método</a:t>
            </a:r>
            <a:r>
              <a:rPr lang="es-419" sz="18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getElementsByTagName</a:t>
            </a:r>
            <a:r>
              <a:rPr lang="es-419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sirve </a:t>
            </a:r>
            <a:r>
              <a:rPr lang="es-419" sz="18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acceder a un conjunto de elementos de la estructura HTML, </a:t>
            </a:r>
            <a:r>
              <a:rPr lang="es-419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su nombre de etiqueta como identificación</a:t>
            </a:r>
            <a:r>
              <a:rPr lang="es-419" sz="18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Esta opción es la menos específica de todas, ya que es muy probable que las etiquetas se repitan en el código HTML.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4" name="Google Shape;494;p80"/>
          <p:cNvSpPr txBox="1"/>
          <p:nvPr/>
        </p:nvSpPr>
        <p:spPr>
          <a:xfrm>
            <a:off x="961100" y="2447650"/>
            <a:ext cx="7596900" cy="261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HTML DE REFERENCIA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&gt;CONTENEDOR 2&lt;/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&gt;CONTENEDOR 3&lt;/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JS</a:t>
            </a:r>
            <a:br>
              <a:rPr lang="es-419" sz="120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contenedores </a:t>
            </a:r>
            <a:r>
              <a:rPr lang="es-419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getElementsByTagName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0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0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(contenedores[</a:t>
            </a: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].innerHTML);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(contenedores[</a:t>
            </a: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].innerHTML);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(contenedores[</a:t>
            </a:r>
            <a:r>
              <a:rPr lang="es-419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419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].innerHTML);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00"/>
          <p:cNvSpPr txBox="1"/>
          <p:nvPr/>
        </p:nvSpPr>
        <p:spPr>
          <a:xfrm>
            <a:off x="86600" y="111750"/>
            <a:ext cx="75978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querySelector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32" name="Google Shape;632;p100"/>
          <p:cNvSpPr txBox="1"/>
          <p:nvPr/>
        </p:nvSpPr>
        <p:spPr>
          <a:xfrm>
            <a:off x="6197000" y="1668325"/>
            <a:ext cx="2844600" cy="22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método </a:t>
            </a:r>
            <a:r>
              <a:rPr lang="es-419" sz="1700" i="1" dirty="0" err="1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querySelector</a:t>
            </a:r>
            <a:r>
              <a:rPr lang="es-419" sz="17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r>
              <a:rPr lang="es-419" sz="17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 permite seleccionar nodos con la misma sintaxis que utilizamos en los selectores de CSS.</a:t>
            </a:r>
            <a:endParaRPr sz="37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33" name="Google Shape;633;p100"/>
          <p:cNvSpPr txBox="1"/>
          <p:nvPr/>
        </p:nvSpPr>
        <p:spPr>
          <a:xfrm>
            <a:off x="86600" y="917125"/>
            <a:ext cx="6110400" cy="376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 id=”contenedor”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 class=”texto”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419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puedo seleccionar la etiqueta &lt;p&gt; siguiendo la sintaxis de CSS para selectores: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parrafo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#contenedor p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seleccionar sólo el contenedor por id con #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contenedor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#contenedor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50FA7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o por clase: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.texto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01"/>
          <p:cNvSpPr txBox="1"/>
          <p:nvPr/>
        </p:nvSpPr>
        <p:spPr>
          <a:xfrm>
            <a:off x="206900" y="213250"/>
            <a:ext cx="8221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querySelector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40" name="Google Shape;640;p101"/>
          <p:cNvSpPr txBox="1"/>
          <p:nvPr/>
        </p:nvSpPr>
        <p:spPr>
          <a:xfrm>
            <a:off x="342700" y="1066000"/>
            <a:ext cx="85944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interesante del </a:t>
            </a:r>
            <a:r>
              <a:rPr lang="es-419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querySelector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que</a:t>
            </a:r>
            <a:r>
              <a:rPr lang="es-419" sz="1800" dirty="0">
                <a:solidFill>
                  <a:schemeClr val="tx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también aplica a </a:t>
            </a:r>
            <a:r>
              <a:rPr lang="es-419" sz="1800" dirty="0" err="1">
                <a:solidFill>
                  <a:schemeClr val="tx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pseudo-clases</a:t>
            </a:r>
            <a:r>
              <a:rPr lang="es-419" sz="1800" dirty="0">
                <a:solidFill>
                  <a:schemeClr val="tx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CSS, brindando un nivel más avanzado de precisión:</a:t>
            </a:r>
            <a:endParaRPr sz="2500" i="1" dirty="0">
              <a:solidFill>
                <a:schemeClr val="tx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1" name="Google Shape;641;p101"/>
          <p:cNvSpPr txBox="1"/>
          <p:nvPr/>
        </p:nvSpPr>
        <p:spPr>
          <a:xfrm>
            <a:off x="342700" y="1896275"/>
            <a:ext cx="8494200" cy="734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8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radioChecked</a:t>
            </a:r>
            <a:r>
              <a:rPr lang="es-419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8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8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8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s-419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8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radio:checked</a:t>
            </a:r>
            <a:r>
              <a:rPr lang="es-419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9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3" name="Google Shape;643;p101"/>
          <p:cNvSpPr txBox="1"/>
          <p:nvPr/>
        </p:nvSpPr>
        <p:spPr>
          <a:xfrm>
            <a:off x="322250" y="2900200"/>
            <a:ext cx="8494200" cy="1572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Suponiendo que tengo elementos </a:t>
            </a:r>
            <a:r>
              <a:rPr lang="es-419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html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radio </a:t>
            </a:r>
            <a:r>
              <a:rPr lang="es-419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button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quiero seleccionar sólo aquel que esté en </a:t>
            </a:r>
            <a:r>
              <a:rPr lang="es-419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checked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s-419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puedo lograr muy fácil con </a:t>
            </a:r>
            <a:r>
              <a:rPr lang="es-419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querySelector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la </a:t>
            </a:r>
            <a:r>
              <a:rPr lang="es-419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pseudo-clase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r>
              <a:rPr lang="es-419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checked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CSS.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2"/>
          <p:cNvSpPr txBox="1"/>
          <p:nvPr/>
        </p:nvSpPr>
        <p:spPr>
          <a:xfrm>
            <a:off x="541421" y="777550"/>
            <a:ext cx="8640229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querySelectorAll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50" name="Google Shape;650;p102"/>
          <p:cNvSpPr txBox="1"/>
          <p:nvPr/>
        </p:nvSpPr>
        <p:spPr>
          <a:xfrm>
            <a:off x="541421" y="1632900"/>
            <a:ext cx="8277679" cy="150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s-419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Query</a:t>
            </a:r>
            <a:r>
              <a:rPr lang="es-419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Selector me retorna </a:t>
            </a:r>
            <a:r>
              <a:rPr lang="es-419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primer elemento</a:t>
            </a:r>
            <a:r>
              <a:rPr lang="es-419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coincida con el parámetro de búsqueda, o sea un sólo elemento. Si quiero obtener una colección de elementos puedo utilizar el método </a:t>
            </a:r>
            <a:r>
              <a:rPr lang="es-419" sz="1700" i="1" dirty="0" err="1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querySelectorAll</a:t>
            </a:r>
            <a:r>
              <a:rPr lang="es-419" sz="17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r>
              <a:rPr lang="es-419" sz="17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s-419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siguiendo el mismo comportamiento.</a:t>
            </a:r>
            <a:endParaRPr sz="25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2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MODIFICAR NODOS</a:t>
            </a:r>
            <a:endParaRPr sz="36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4"/>
          <p:cNvSpPr txBox="1"/>
          <p:nvPr/>
        </p:nvSpPr>
        <p:spPr>
          <a:xfrm>
            <a:off x="1517875" y="979075"/>
            <a:ext cx="6012600" cy="8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innerHTML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2" name="Google Shape;522;p84"/>
          <p:cNvSpPr txBox="1"/>
          <p:nvPr/>
        </p:nvSpPr>
        <p:spPr>
          <a:xfrm>
            <a:off x="328200" y="2117525"/>
            <a:ext cx="84876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9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innerHTML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permite definir el </a:t>
            </a:r>
            <a:r>
              <a:rPr lang="es-419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 </a:t>
            </a:r>
            <a:r>
              <a:rPr lang="es-419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</a:t>
            </a:r>
            <a:r>
              <a:rPr lang="es-419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interno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elemento seleccionado. El navegador lo interpreta como código HTML y no como contenido de texto, permitiendo desde un </a:t>
            </a:r>
            <a:r>
              <a:rPr lang="es-419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crear una nueva estructura de etiquetas y contenido. </a:t>
            </a:r>
            <a:endParaRPr sz="20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390263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5144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83"/>
          <p:cNvSpPr txBox="1"/>
          <p:nvPr/>
        </p:nvSpPr>
        <p:spPr>
          <a:xfrm>
            <a:off x="290450" y="171908"/>
            <a:ext cx="6012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innerText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3" name="Google Shape;513;p83"/>
          <p:cNvSpPr txBox="1"/>
          <p:nvPr/>
        </p:nvSpPr>
        <p:spPr>
          <a:xfrm>
            <a:off x="290450" y="904975"/>
            <a:ext cx="8398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propiedad </a:t>
            </a:r>
            <a:r>
              <a:rPr lang="es-419" sz="1800" b="1" dirty="0" err="1">
                <a:solidFill>
                  <a:schemeClr val="tx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innerText</a:t>
            </a:r>
            <a:r>
              <a:rPr lang="es-419" sz="1800" b="1" dirty="0">
                <a:solidFill>
                  <a:schemeClr val="tx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un nodo nos permite modificar su nodo de texto. Es decir, acceder y/o modificar el contenido textual de algún elemento del DOM.</a:t>
            </a:r>
            <a:endParaRPr sz="26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4" name="Google Shape;514;p83"/>
          <p:cNvSpPr txBox="1"/>
          <p:nvPr/>
        </p:nvSpPr>
        <p:spPr>
          <a:xfrm>
            <a:off x="773550" y="1840350"/>
            <a:ext cx="7596900" cy="273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REFERENCIA</a:t>
            </a:r>
            <a:endParaRPr sz="16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h1 id=”titulo”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&gt;Hola Mundo!&lt;/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JS</a:t>
            </a:r>
            <a:br>
              <a:rPr lang="es-419" sz="16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titulo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titulo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titulo.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innerText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“Hola Mundo!”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cambio el contenido del elemento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titulo.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innerText</a:t>
            </a:r>
            <a:r>
              <a:rPr lang="es-419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“Hola 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EducacionIT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!”</a:t>
            </a: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titulo.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innerText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“Hola </a:t>
            </a:r>
            <a:r>
              <a:rPr lang="es-419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EducaciónIT</a:t>
            </a: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!”</a:t>
            </a:r>
            <a:endParaRPr sz="16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85"/>
          <p:cNvSpPr txBox="1"/>
          <p:nvPr/>
        </p:nvSpPr>
        <p:spPr>
          <a:xfrm>
            <a:off x="1565700" y="1066450"/>
            <a:ext cx="6012600" cy="8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innerHTML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9" name="Google Shape;529;p85"/>
          <p:cNvSpPr txBox="1"/>
          <p:nvPr/>
        </p:nvSpPr>
        <p:spPr>
          <a:xfrm>
            <a:off x="328200" y="2184625"/>
            <a:ext cx="8487600" cy="15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 pasar un </a:t>
            </a:r>
            <a:r>
              <a:rPr lang="es-419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formato de etiquetas </a:t>
            </a:r>
            <a:r>
              <a:rPr lang="es-419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html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contenido a través de la propiedad </a:t>
            </a:r>
            <a:r>
              <a:rPr lang="es-419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innerHTML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el navegador </a:t>
            </a:r>
            <a:r>
              <a:rPr lang="es-419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 nuevos nodos con su contenido</a:t>
            </a:r>
            <a:r>
              <a:rPr lang="es-419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dentro del elemento seleccionado.</a:t>
            </a:r>
            <a:endParaRPr sz="41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7"/>
          <p:cNvSpPr txBox="1"/>
          <p:nvPr/>
        </p:nvSpPr>
        <p:spPr>
          <a:xfrm>
            <a:off x="102550" y="111750"/>
            <a:ext cx="75818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className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2" name="Google Shape;542;p87"/>
          <p:cNvSpPr txBox="1"/>
          <p:nvPr/>
        </p:nvSpPr>
        <p:spPr>
          <a:xfrm>
            <a:off x="0" y="1203900"/>
            <a:ext cx="2844600" cy="27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través de la propiedad </a:t>
            </a:r>
            <a:r>
              <a:rPr lang="es-419" sz="1800" b="1" dirty="0" err="1">
                <a:solidFill>
                  <a:schemeClr val="tx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className</a:t>
            </a:r>
            <a:r>
              <a:rPr lang="es-419" sz="1800" b="1" dirty="0">
                <a:solidFill>
                  <a:schemeClr val="tx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algún nodo seleccionado podemos acceder al atributo </a:t>
            </a:r>
            <a:r>
              <a:rPr lang="es-419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s-419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419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del mismo y definir cuáles van a ser sus clases:</a:t>
            </a:r>
            <a:endParaRPr sz="32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3" name="Google Shape;543;p87"/>
          <p:cNvSpPr txBox="1"/>
          <p:nvPr/>
        </p:nvSpPr>
        <p:spPr>
          <a:xfrm>
            <a:off x="2931350" y="904975"/>
            <a:ext cx="6110100" cy="361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HTML DE REFERENCIA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 id=”contenedor”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JS</a:t>
            </a:r>
            <a:br>
              <a:rPr lang="es-419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container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s-419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cambio el código HTML interno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container.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innerHTML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“&lt;h2&gt;Hola mundo!&lt;/h2&gt;”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cambio el atributo class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container.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className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“container row”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//Resultado en el DOM</a:t>
            </a:r>
            <a:endParaRPr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 id=”contenedor” </a:t>
            </a:r>
            <a:r>
              <a:rPr lang="es-419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class=“container row”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&lt;h2&gt;Hola mundo!&lt;/h2&gt;</a:t>
            </a:r>
            <a:endParaRPr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6"/>
          <p:cNvSpPr txBox="1"/>
          <p:nvPr/>
        </p:nvSpPr>
        <p:spPr>
          <a:xfrm>
            <a:off x="508150" y="111750"/>
            <a:ext cx="71762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innerHTML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5" name="Google Shape;535;p86"/>
          <p:cNvSpPr txBox="1"/>
          <p:nvPr/>
        </p:nvSpPr>
        <p:spPr>
          <a:xfrm>
            <a:off x="508150" y="1100850"/>
            <a:ext cx="8246400" cy="3558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REFERENCIA</a:t>
            </a:r>
            <a:endParaRPr sz="16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id=”contenedor”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JS</a:t>
            </a:r>
            <a:br>
              <a:rPr lang="es-419" sz="16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container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cambio el código HTML interno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container.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s-419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“&lt;h2&gt;Hola mundo!&lt;/h2&gt;&lt;p&gt;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Lorem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ipsum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&lt;/p&gt;”</a:t>
            </a: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//Resultado en el DOM</a:t>
            </a:r>
            <a:endParaRPr sz="1600" dirty="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id=”contenedor”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&lt;h2&gt;Hola mundo!&lt;/h2&gt;</a:t>
            </a: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   &lt;p&gt;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Lorem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ipsum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&lt;/p&gt;</a:t>
            </a: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0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91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419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 O QUITAR NODOS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2"/>
          <p:cNvSpPr txBox="1"/>
          <p:nvPr/>
        </p:nvSpPr>
        <p:spPr>
          <a:xfrm>
            <a:off x="646150" y="7690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CREACIÓN DE 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3" name="Google Shape;573;p92"/>
          <p:cNvSpPr txBox="1"/>
          <p:nvPr/>
        </p:nvSpPr>
        <p:spPr>
          <a:xfrm>
            <a:off x="389550" y="918300"/>
            <a:ext cx="8364900" cy="15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crear elementos se utiliza la función </a:t>
            </a:r>
            <a:r>
              <a:rPr lang="es-419" sz="17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document.createElement</a:t>
            </a:r>
            <a:r>
              <a:rPr lang="es-419" sz="17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se debe indicar el nombre de etiqueta HTML que representará ese elemento.</a:t>
            </a:r>
            <a:endParaRPr sz="17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Luego debe agregarse como hijo el nodo creado con </a:t>
            </a:r>
            <a:r>
              <a:rPr lang="es-419" sz="17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append</a:t>
            </a:r>
            <a:r>
              <a:rPr lang="es-419" sz="17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al </a:t>
            </a:r>
            <a:r>
              <a:rPr lang="es-419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body</a:t>
            </a:r>
            <a:r>
              <a:rPr lang="es-419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a otro nodo del documento actual.</a:t>
            </a:r>
            <a:endParaRPr sz="17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4" name="Google Shape;574;p92"/>
          <p:cNvSpPr txBox="1"/>
          <p:nvPr/>
        </p:nvSpPr>
        <p:spPr>
          <a:xfrm>
            <a:off x="433700" y="2612950"/>
            <a:ext cx="8364900" cy="2223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Crear nodo de tipo Elemento, etiqueta p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createElement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Insertar HTML interno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parrafo.innerHTML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&lt;h2&gt;¡Hola </a:t>
            </a:r>
            <a:r>
              <a:rPr lang="es-419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EducacionIT</a:t>
            </a:r>
            <a:r>
              <a:rPr lang="es-419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!&lt;/h2&gt;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Añadir el nodo </a:t>
            </a:r>
            <a:r>
              <a:rPr lang="es-419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</a:t>
            </a: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como hijo de </a:t>
            </a:r>
            <a:r>
              <a:rPr lang="es-419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.body.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93"/>
          <p:cNvSpPr txBox="1"/>
          <p:nvPr/>
        </p:nvSpPr>
        <p:spPr>
          <a:xfrm>
            <a:off x="646150" y="7690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ELIMINAR 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1" name="Google Shape;581;p93"/>
          <p:cNvSpPr txBox="1"/>
          <p:nvPr/>
        </p:nvSpPr>
        <p:spPr>
          <a:xfrm>
            <a:off x="389550" y="961700"/>
            <a:ext cx="83649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pueden eliminar nodos existentes y nuevos. El método </a:t>
            </a:r>
            <a:r>
              <a:rPr lang="es-419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remove() </a:t>
            </a:r>
            <a:r>
              <a:rPr lang="es-419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eliminar un nodo seleccionado del DOM: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2" name="Google Shape;582;p93"/>
          <p:cNvSpPr txBox="1"/>
          <p:nvPr/>
        </p:nvSpPr>
        <p:spPr>
          <a:xfrm>
            <a:off x="389550" y="1897163"/>
            <a:ext cx="8464200" cy="2561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parrafo1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s-419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Elminando</a:t>
            </a: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el propio elemento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parrafo.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419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getElementsByClassName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//Eliminando el primer elemento de clase </a:t>
            </a:r>
            <a:r>
              <a:rPr lang="es-419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paises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419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es-419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</a:t>
            </a:r>
            <a:r>
              <a:rPr lang="es-419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dirty="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0116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262674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LA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CLASE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DATE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53026BA-7EF4-AAA4-9DCC-E7DA45A6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251774"/>
            <a:ext cx="47625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7"/>
          <p:cNvSpPr txBox="1"/>
          <p:nvPr/>
        </p:nvSpPr>
        <p:spPr>
          <a:xfrm>
            <a:off x="630450" y="1344830"/>
            <a:ext cx="7883100" cy="1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Seguramente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necesitemos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manipular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posee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4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4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diseñada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4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1393950" y="229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DATE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32" name="Google Shape;832;p98"/>
          <p:cNvSpPr txBox="1"/>
          <p:nvPr/>
        </p:nvSpPr>
        <p:spPr>
          <a:xfrm>
            <a:off x="630450" y="1417775"/>
            <a:ext cx="78831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actual: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34" name="Google Shape;834;p98"/>
          <p:cNvGraphicFramePr/>
          <p:nvPr/>
        </p:nvGraphicFramePr>
        <p:xfrm>
          <a:off x="603338" y="2276450"/>
          <a:ext cx="7937325" cy="80330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 11:35:08 GMT-0300 (hora 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900" dirty="0"/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0"/>
          <p:cNvSpPr txBox="1"/>
          <p:nvPr/>
        </p:nvSpPr>
        <p:spPr>
          <a:xfrm>
            <a:off x="587834" y="913152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CONSTRUCTOR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7" name="Google Shape;847;p100"/>
          <p:cNvSpPr txBox="1"/>
          <p:nvPr/>
        </p:nvSpPr>
        <p:spPr>
          <a:xfrm>
            <a:off x="382800" y="1839012"/>
            <a:ext cx="8378400" cy="12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date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diferentes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día, hora,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minutos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number).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12649" y="832200"/>
            <a:ext cx="73443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convención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meses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0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enero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11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diciembre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1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6" name="Google Shape;856;p101"/>
          <p:cNvGraphicFramePr/>
          <p:nvPr/>
        </p:nvGraphicFramePr>
        <p:xfrm>
          <a:off x="712649" y="1642904"/>
          <a:ext cx="7937325" cy="184305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2020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Feb 15 2020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24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23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57" name="Google Shape;857;p101"/>
          <p:cNvSpPr txBox="1"/>
          <p:nvPr/>
        </p:nvSpPr>
        <p:spPr>
          <a:xfrm>
            <a:off x="414112" y="3305458"/>
            <a:ext cx="8534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8" name="Google Shape;858;p101"/>
          <p:cNvGraphicFramePr/>
          <p:nvPr/>
        </p:nvGraphicFramePr>
        <p:xfrm>
          <a:off x="712650" y="3872450"/>
          <a:ext cx="7937325" cy="10646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 23:59:59"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4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4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3"/>
          <p:cNvSpPr txBox="1"/>
          <p:nvPr/>
        </p:nvSpPr>
        <p:spPr>
          <a:xfrm>
            <a:off x="1393975" y="210375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2" name="Google Shape;872;p103"/>
          <p:cNvSpPr txBox="1"/>
          <p:nvPr/>
        </p:nvSpPr>
        <p:spPr>
          <a:xfrm>
            <a:off x="304800" y="1118550"/>
            <a:ext cx="85344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misma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4" name="Google Shape;874;p103"/>
          <p:cNvSpPr txBox="1"/>
          <p:nvPr/>
        </p:nvSpPr>
        <p:spPr>
          <a:xfrm>
            <a:off x="5796350" y="3072584"/>
            <a:ext cx="2950608" cy="1740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día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lang="en-GB"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domingo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6 = </a:t>
            </a:r>
            <a:r>
              <a:rPr lang="en-GB" sz="17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sabado)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5" name="Google Shape;875;p103"/>
          <p:cNvSpPr txBox="1"/>
          <p:nvPr/>
        </p:nvSpPr>
        <p:spPr>
          <a:xfrm>
            <a:off x="1869323" y="2401836"/>
            <a:ext cx="14202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getMonth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6" name="Google Shape;876;p103"/>
          <p:cNvSpPr txBox="1"/>
          <p:nvPr/>
        </p:nvSpPr>
        <p:spPr>
          <a:xfrm>
            <a:off x="3559850" y="3143950"/>
            <a:ext cx="2236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devolverá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7" name="Google Shape;877;p103"/>
          <p:cNvSpPr txBox="1"/>
          <p:nvPr/>
        </p:nvSpPr>
        <p:spPr>
          <a:xfrm>
            <a:off x="1519238" y="3122467"/>
            <a:ext cx="2068800" cy="1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(entre 0 y 11).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8" name="Google Shape;878;p103"/>
          <p:cNvSpPr txBox="1"/>
          <p:nvPr/>
        </p:nvSpPr>
        <p:spPr>
          <a:xfrm>
            <a:off x="4001149" y="2426200"/>
            <a:ext cx="1545409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getFullYear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9" name="Google Shape;879;p103"/>
          <p:cNvSpPr txBox="1"/>
          <p:nvPr/>
        </p:nvSpPr>
        <p:spPr>
          <a:xfrm>
            <a:off x="5969125" y="2426200"/>
            <a:ext cx="1353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getDay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880" name="Google Shape;880;p103"/>
          <p:cNvCxnSpPr/>
          <p:nvPr/>
        </p:nvCxnSpPr>
        <p:spPr>
          <a:xfrm rot="10800000">
            <a:off x="4678100" y="195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03"/>
          <p:cNvCxnSpPr/>
          <p:nvPr/>
        </p:nvCxnSpPr>
        <p:spPr>
          <a:xfrm>
            <a:off x="2497975" y="2225225"/>
            <a:ext cx="4148100" cy="0"/>
          </a:xfrm>
          <a:prstGeom prst="straightConnector1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03"/>
          <p:cNvCxnSpPr/>
          <p:nvPr/>
        </p:nvCxnSpPr>
        <p:spPr>
          <a:xfrm rot="10800000">
            <a:off x="2497975" y="222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3" name="Google Shape;883;p103"/>
          <p:cNvCxnSpPr/>
          <p:nvPr/>
        </p:nvCxnSpPr>
        <p:spPr>
          <a:xfrm rot="10800000">
            <a:off x="4678100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103"/>
          <p:cNvCxnSpPr/>
          <p:nvPr/>
        </p:nvCxnSpPr>
        <p:spPr>
          <a:xfrm rot="10800000">
            <a:off x="6646075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103"/>
          <p:cNvCxnSpPr/>
          <p:nvPr/>
        </p:nvCxnSpPr>
        <p:spPr>
          <a:xfrm rot="10800000">
            <a:off x="2497975" y="287764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103"/>
          <p:cNvCxnSpPr/>
          <p:nvPr/>
        </p:nvCxnSpPr>
        <p:spPr>
          <a:xfrm rot="10800000">
            <a:off x="4678100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7" name="Google Shape;887;p103"/>
          <p:cNvCxnSpPr/>
          <p:nvPr/>
        </p:nvCxnSpPr>
        <p:spPr>
          <a:xfrm rot="10800000">
            <a:off x="6646075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103"/>
          <p:cNvSpPr/>
          <p:nvPr/>
        </p:nvSpPr>
        <p:spPr>
          <a:xfrm>
            <a:off x="1950774" y="2520250"/>
            <a:ext cx="1257299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03"/>
          <p:cNvSpPr/>
          <p:nvPr/>
        </p:nvSpPr>
        <p:spPr>
          <a:xfrm>
            <a:off x="3995274" y="2528100"/>
            <a:ext cx="1545408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03"/>
          <p:cNvSpPr/>
          <p:nvPr/>
        </p:nvSpPr>
        <p:spPr>
          <a:xfrm>
            <a:off x="6098875" y="2528113"/>
            <a:ext cx="1094400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4"/>
          <p:cNvSpPr txBox="1"/>
          <p:nvPr/>
        </p:nvSpPr>
        <p:spPr>
          <a:xfrm>
            <a:off x="1393950" y="690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898" name="Google Shape;898;p104"/>
          <p:cNvGraphicFramePr/>
          <p:nvPr/>
        </p:nvGraphicFramePr>
        <p:xfrm>
          <a:off x="603338" y="1721038"/>
          <a:ext cx="7937325" cy="176787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getFullYear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2021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getMonth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11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diciembre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getDay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5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viernes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8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6"/>
          <p:cNvSpPr txBox="1"/>
          <p:nvPr/>
        </p:nvSpPr>
        <p:spPr>
          <a:xfrm>
            <a:off x="304800" y="380625"/>
            <a:ext cx="744525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1" name="Google Shape;911;p106"/>
          <p:cNvSpPr txBox="1"/>
          <p:nvPr/>
        </p:nvSpPr>
        <p:spPr>
          <a:xfrm>
            <a:off x="304800" y="1402653"/>
            <a:ext cx="8534400" cy="2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distintos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formatos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string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investigar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u="sng" dirty="0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Date - JavaScript | </a:t>
            </a:r>
            <a:r>
              <a:rPr lang="en-GB" sz="1800" u="sng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MDN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7"/>
          <p:cNvSpPr txBox="1"/>
          <p:nvPr/>
        </p:nvSpPr>
        <p:spPr>
          <a:xfrm>
            <a:off x="143475" y="708950"/>
            <a:ext cx="7606575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20" name="Google Shape;920;p107"/>
          <p:cNvGraphicFramePr/>
          <p:nvPr/>
        </p:nvGraphicFramePr>
        <p:xfrm>
          <a:off x="146738" y="1644288"/>
          <a:ext cx="8769975" cy="212283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76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 err="1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fecha_hora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US" sz="13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'December 17, 2022 03:24:00'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 00:00:00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toTimeString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7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9"/>
          <p:cNvSpPr txBox="1"/>
          <p:nvPr/>
        </p:nvSpPr>
        <p:spPr>
          <a:xfrm>
            <a:off x="433137" y="611650"/>
            <a:ext cx="7316913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ALGUNOS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PUNTOS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…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3" name="Google Shape;933;p109"/>
          <p:cNvSpPr txBox="1"/>
          <p:nvPr/>
        </p:nvSpPr>
        <p:spPr>
          <a:xfrm>
            <a:off x="304800" y="1556116"/>
            <a:ext cx="8534400" cy="23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diferencias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entre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fechas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quisiera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días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habría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cálculos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adicionales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-MX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system-ui"/>
              </a:rPr>
              <a:t>Un valor entero que representa el número de milisegundos desde el 1 de enero de 1970 a las 00:00:00 UTC</a:t>
            </a:r>
            <a:endParaRPr dirty="0">
              <a:solidFill>
                <a:schemeClr val="accent1">
                  <a:lumMod val="75000"/>
                </a:schemeClr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suerte,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eficiente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0"/>
          <p:cNvSpPr txBox="1"/>
          <p:nvPr/>
        </p:nvSpPr>
        <p:spPr>
          <a:xfrm>
            <a:off x="336884" y="708900"/>
            <a:ext cx="7413179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FECHAS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42" name="Google Shape;942;p110"/>
          <p:cNvGraphicFramePr/>
          <p:nvPr/>
        </p:nvGraphicFramePr>
        <p:xfrm>
          <a:off x="1435963" y="1899438"/>
          <a:ext cx="6272075" cy="2402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27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691200000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86400000</a:t>
                      </a:r>
                      <a:endParaRPr sz="1350" dirty="0">
                        <a:solidFill>
                          <a:srgbClr val="B5CEA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/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8</a:t>
                      </a:r>
                      <a:endParaRPr sz="15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63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1000474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Herramienta recomendada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studio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Libro Eloquent JavaScript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4"/>
              </a:rPr>
              <a:t>Eloquent JavaScript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Documentación y referencias|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/>
              </a:rPr>
              <a:t>MDN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/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/>
              </a:rPr>
              <a:t>References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 | </a:t>
            </a:r>
            <a:r>
              <a:rPr lang="es-MX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Árbol del Modelo de Objetos del Documento (DOM)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Recorriendo el DOM</a:t>
            </a:r>
            <a:r>
              <a:rPr lang="es-MX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Propiedades de los nodos</a:t>
            </a:r>
            <a:endParaRPr lang="es-MX" sz="1800" b="1" i="1" u="sng" dirty="0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DOM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CONCEPTOS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GENERALES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0"/>
          <p:cNvSpPr txBox="1"/>
          <p:nvPr/>
        </p:nvSpPr>
        <p:spPr>
          <a:xfrm>
            <a:off x="-84221" y="1528011"/>
            <a:ext cx="9228246" cy="2657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JS,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agrupar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bajo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criterio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Podemos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colección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relacionados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entidad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componen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listado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pares clave-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contienen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i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propiedades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b="1" i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agrupados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6" name="Google Shape;266;p50"/>
          <p:cNvSpPr txBox="1"/>
          <p:nvPr/>
        </p:nvSpPr>
        <p:spPr>
          <a:xfrm>
            <a:off x="336884" y="286650"/>
            <a:ext cx="6545889" cy="5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1"/>
          <p:cNvSpPr txBox="1"/>
          <p:nvPr/>
        </p:nvSpPr>
        <p:spPr>
          <a:xfrm>
            <a:off x="-110116" y="369300"/>
            <a:ext cx="6837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¿POR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USAMOS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4" name="Google Shape;274;p51"/>
          <p:cNvSpPr txBox="1"/>
          <p:nvPr/>
        </p:nvSpPr>
        <p:spPr>
          <a:xfrm>
            <a:off x="270000" y="1168750"/>
            <a:ext cx="86040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deviene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composición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comunes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sus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".</a:t>
            </a:r>
            <a:endParaRPr sz="16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5" name="Google Shape;275;p51"/>
          <p:cNvSpPr txBox="1"/>
          <p:nvPr/>
        </p:nvSpPr>
        <p:spPr>
          <a:xfrm>
            <a:off x="115950" y="2606500"/>
            <a:ext cx="8912100" cy="1842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Como variables, las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mismas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independientes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por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lo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cual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si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tienen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relacion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, major es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agruparlas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2"/>
          <p:cNvSpPr txBox="1"/>
          <p:nvPr/>
        </p:nvSpPr>
        <p:spPr>
          <a:xfrm>
            <a:off x="-240632" y="286498"/>
            <a:ext cx="6837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ANATOMÍA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UN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2" name="Google Shape;282;p52"/>
          <p:cNvSpPr txBox="1"/>
          <p:nvPr/>
        </p:nvSpPr>
        <p:spPr>
          <a:xfrm>
            <a:off x="347100" y="1182200"/>
            <a:ext cx="86040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objeto literal se define directamente entre llaves</a:t>
            </a:r>
            <a:r>
              <a:rPr lang="en-GB" sz="2000">
                <a:solidFill>
                  <a:srgbClr val="EF89D2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{ }</a:t>
            </a:r>
            <a:endParaRPr sz="2000" b="1">
              <a:solidFill>
                <a:srgbClr val="EF89D2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valores que almacenan se listan separados por coma, bajo la forma </a:t>
            </a:r>
            <a:r>
              <a:rPr lang="en-GB" sz="2000" b="1" i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propiedad: valor</a:t>
            </a:r>
            <a:endParaRPr sz="2000" b="1" i="1">
              <a:solidFill>
                <a:srgbClr val="EF89D2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52"/>
          <p:cNvSpPr txBox="1"/>
          <p:nvPr/>
        </p:nvSpPr>
        <p:spPr>
          <a:xfrm>
            <a:off x="115950" y="2606500"/>
            <a:ext cx="8912100" cy="1842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persona1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Jorge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calle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Av.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Rivadavia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742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5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2719</Words>
  <Application>Microsoft Office PowerPoint</Application>
  <PresentationFormat>Presentación en pantalla (16:9)</PresentationFormat>
  <Paragraphs>304</Paragraphs>
  <Slides>51</Slides>
  <Notes>51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51</vt:i4>
      </vt:variant>
    </vt:vector>
  </HeadingPairs>
  <TitlesOfParts>
    <vt:vector size="63" baseType="lpstr">
      <vt:lpstr>Anton</vt:lpstr>
      <vt:lpstr>Wingdings</vt:lpstr>
      <vt:lpstr>Helvetica Neue Light</vt:lpstr>
      <vt:lpstr>Helvetica Neue</vt:lpstr>
      <vt:lpstr>Didact Gothic</vt:lpstr>
      <vt:lpstr>Arial</vt:lpstr>
      <vt:lpstr>Lato</vt:lpstr>
      <vt:lpstr>Courier New</vt:lpstr>
      <vt:lpstr>system-ui</vt:lpstr>
      <vt:lpstr>Lato Light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14</cp:revision>
  <dcterms:modified xsi:type="dcterms:W3CDTF">2022-11-26T02:20:00Z</dcterms:modified>
</cp:coreProperties>
</file>